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6" r:id="rId3"/>
    <p:sldId id="275" r:id="rId4"/>
    <p:sldId id="276" r:id="rId5"/>
    <p:sldId id="277" r:id="rId6"/>
    <p:sldId id="289" r:id="rId7"/>
    <p:sldId id="284" r:id="rId8"/>
    <p:sldId id="286" r:id="rId9"/>
    <p:sldId id="287" r:id="rId10"/>
    <p:sldId id="280" r:id="rId11"/>
    <p:sldId id="293" r:id="rId12"/>
    <p:sldId id="262" r:id="rId13"/>
    <p:sldId id="263" r:id="rId14"/>
    <p:sldId id="282" r:id="rId15"/>
    <p:sldId id="283" r:id="rId16"/>
    <p:sldId id="267" r:id="rId17"/>
    <p:sldId id="265" r:id="rId18"/>
    <p:sldId id="264" r:id="rId19"/>
    <p:sldId id="268" r:id="rId20"/>
    <p:sldId id="270" r:id="rId21"/>
    <p:sldId id="273" r:id="rId22"/>
    <p:sldId id="269" r:id="rId23"/>
    <p:sldId id="274" r:id="rId24"/>
    <p:sldId id="271" r:id="rId25"/>
    <p:sldId id="291" r:id="rId26"/>
    <p:sldId id="288" r:id="rId27"/>
    <p:sldId id="292" r:id="rId28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ssa, Alberto Francisco" initials="CAF" lastIdx="1" clrIdx="0">
    <p:extLst>
      <p:ext uri="{19B8F6BF-5375-455C-9EA6-DF929625EA0E}">
        <p15:presenceInfo xmlns:p15="http://schemas.microsoft.com/office/powerpoint/2012/main" userId="S-1-5-21-3584206175-2315094960-451957160-11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797"/>
    <a:srgbClr val="FFD1D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92" d="100"/>
          <a:sy n="92" d="100"/>
        </p:scale>
        <p:origin x="13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8866329-D592-4300-805B-41D8716E6923}" type="datetimeFigureOut">
              <a:rPr lang="pt-PT"/>
              <a:pPr>
                <a:defRPr/>
              </a:pPr>
              <a:t>16/06/2020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FCD634C-14A9-4450-9B72-EBFCEAF7FEB5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847168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E56609B-3154-486C-8607-EEA83705DF65}" type="datetimeFigureOut">
              <a:rPr lang="pt-PT"/>
              <a:pPr>
                <a:defRPr/>
              </a:pPr>
              <a:t>16/06/2020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pt-PT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21805C7-05E4-4C21-A175-23C645182AF8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423847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PT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AED41E-8D10-4792-912E-C2EC44DA86D3}" type="slidenum">
              <a:rPr lang="pt-PT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0240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066800"/>
            <a:ext cx="7772400" cy="533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676400"/>
            <a:ext cx="64008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>
          <a:xfrm>
            <a:off x="228600" y="6324600"/>
            <a:ext cx="6302375" cy="533400"/>
          </a:xfrm>
          <a:prstGeom prst="rect">
            <a:avLst/>
          </a:prstGeom>
        </p:spPr>
        <p:txBody>
          <a:bodyPr wrap="none" lIns="0" tIns="0" rIns="0" bIns="0" anchor="t" anchorCtr="0"/>
          <a:lstStyle>
            <a:lvl1pPr algn="ctr" fontAlgn="auto">
              <a:spcBef>
                <a:spcPts val="0"/>
              </a:spcBef>
              <a:spcAft>
                <a:spcPts val="0"/>
              </a:spcAft>
              <a:defRPr dirty="0">
                <a:solidFill>
                  <a:srgbClr val="0000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F702830-A07A-4135-9017-C379AA8F8EB0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5911EAA-B725-4F6B-B8D3-D3E6D0C2144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D6E1552-A391-4D28-A9EF-6790ADA48192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ine.gov.mz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alphaModFix amt="66000"/>
            <a:lum/>
          </a:blip>
          <a:srcRect/>
          <a:tile tx="0" ty="0" sx="68000" sy="6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242888"/>
            <a:ext cx="9144000" cy="935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92150"/>
            <a:ext cx="9144000" cy="0"/>
          </a:xfrm>
          <a:prstGeom prst="line">
            <a:avLst/>
          </a:prstGeom>
          <a:ln w="6350" cmpd="thinThick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765175"/>
            <a:ext cx="9144000" cy="0"/>
          </a:xfrm>
          <a:prstGeom prst="line">
            <a:avLst/>
          </a:prstGeom>
          <a:ln w="19050" cmpd="thinThick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6308725"/>
            <a:ext cx="9144000" cy="0"/>
          </a:xfrm>
          <a:prstGeom prst="line">
            <a:avLst/>
          </a:prstGeom>
          <a:ln w="6350" cmpd="thinThick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10" descr="LOGO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0825" y="44450"/>
            <a:ext cx="163195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75463" y="6597650"/>
            <a:ext cx="1944687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>
            <a:hlinkClick r:id="rId16"/>
          </p:cNvPr>
          <p:cNvSpPr txBox="1"/>
          <p:nvPr/>
        </p:nvSpPr>
        <p:spPr>
          <a:xfrm>
            <a:off x="7086600" y="6324600"/>
            <a:ext cx="1512888" cy="292100"/>
          </a:xfrm>
          <a:prstGeom prst="rect">
            <a:avLst/>
          </a:prstGeom>
          <a:noFill/>
        </p:spPr>
        <p:txBody>
          <a:bodyPr lIns="0" tIns="0" r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600" u="sng" dirty="0" err="1">
                <a:solidFill>
                  <a:srgbClr val="0000FF"/>
                </a:solidFill>
                <a:latin typeface="+mn-lt"/>
                <a:cs typeface="+mn-cs"/>
                <a:hlinkClick r:id="rId16"/>
              </a:rPr>
              <a:t>www.ine.gov.mz</a:t>
            </a:r>
            <a:endParaRPr lang="pt-PT" sz="1600" dirty="0">
              <a:latin typeface="+mn-lt"/>
              <a:cs typeface="+mn-cs"/>
            </a:endParaRPr>
          </a:p>
        </p:txBody>
      </p:sp>
      <p:pic>
        <p:nvPicPr>
          <p:cNvPr id="1033" name="Picture 14" descr="band_mocambique.gif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899400" y="0"/>
            <a:ext cx="993775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7" descr="Visão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81000" y="6372225"/>
            <a:ext cx="47244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3" r:id="rId8"/>
    <p:sldLayoutId id="2147483674" r:id="rId9"/>
    <p:sldLayoutId id="2147483669" r:id="rId10"/>
    <p:sldLayoutId id="2147483670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280920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0" y="4293096"/>
            <a:ext cx="9036496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PT" sz="3500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CAPACITAÇÃO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PT" sz="3500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INQUÉRITO </a:t>
            </a:r>
            <a:r>
              <a:rPr lang="pt-PT" sz="35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SOBRE O IMPACTO </a:t>
            </a:r>
            <a:endParaRPr lang="en-US" sz="3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sz="35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 COVID-19 NAS EMPRESAS</a:t>
            </a:r>
            <a:endParaRPr lang="en-US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836712"/>
            <a:ext cx="8640960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Algumas Regras da entrevista directa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Ler devagar a pergunta e as respostas, registando: Evite metralhar o agente economico sem dar tempo de responder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 smtClean="0">
                <a:latin typeface="Arial" panose="020B0604020202020204" pitchFamily="34" charset="0"/>
                <a:cs typeface="Arial" panose="020B0604020202020204" pitchFamily="34" charset="0"/>
              </a:rPr>
              <a:t>Cuidado com linguagem</a:t>
            </a: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: Não Use português “caro” na explicação, termos como o cara, gajo, cota, etc</a:t>
            </a:r>
            <a:endParaRPr lang="pt-PT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 smtClean="0"/>
              <a:t>Ter cuidado </a:t>
            </a:r>
            <a:r>
              <a:rPr lang="pt-PT" dirty="0" smtClean="0"/>
              <a:t>com expressões corporais, gestos, olhares e tom de voz pois </a:t>
            </a: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podem </a:t>
            </a:r>
            <a:r>
              <a:rPr lang="pt-PT" dirty="0">
                <a:latin typeface="Arial" panose="020B0604020202020204" pitchFamily="34" charset="0"/>
                <a:cs typeface="Arial" panose="020B0604020202020204" pitchFamily="34" charset="0"/>
              </a:rPr>
              <a:t>influenciar a </a:t>
            </a: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dirty="0" smtClean="0"/>
              <a:t>Controlar a sua postura, mostrando alguma naturalidade e um sorriso. </a:t>
            </a:r>
            <a:r>
              <a:rPr lang="pt-PT" dirty="0"/>
              <a:t>S</a:t>
            </a:r>
            <a:r>
              <a:rPr lang="pt-PT" dirty="0" smtClean="0"/>
              <a:t>ua postura pode denunciar o seu nervosimo.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 smtClean="0"/>
              <a:t>Saiba ouvir, mostrando</a:t>
            </a:r>
            <a:r>
              <a:rPr lang="pt-PT" dirty="0" smtClean="0"/>
              <a:t> humildade, atenção, empatia e inteligência. Oiça com atenção a resposta e questionamento do empresário, responda o mais objectiva e naturalmente que puder. </a:t>
            </a:r>
            <a:endParaRPr lang="pt-PT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 smtClean="0"/>
              <a:t>cuidado com a arrogância:</a:t>
            </a:r>
            <a:r>
              <a:rPr lang="pt-PT" dirty="0" smtClean="0"/>
              <a:t> demonstre confiança e segurança, mas nunca arrogância.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Paciência </a:t>
            </a:r>
            <a:r>
              <a:rPr lang="pt-PT" dirty="0">
                <a:latin typeface="Arial" panose="020B0604020202020204" pitchFamily="34" charset="0"/>
                <a:cs typeface="Arial" panose="020B0604020202020204" pitchFamily="34" charset="0"/>
              </a:rPr>
              <a:t>e explicar devidamente a questão se o </a:t>
            </a: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inquirido não </a:t>
            </a:r>
            <a:r>
              <a:rPr lang="pt-PT" dirty="0">
                <a:latin typeface="Arial" panose="020B0604020202020204" pitchFamily="34" charset="0"/>
                <a:cs typeface="Arial" panose="020B0604020202020204" pitchFamily="34" charset="0"/>
              </a:rPr>
              <a:t>tiver percebido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PT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06028" y="260648"/>
            <a:ext cx="336213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0"/>
              </a:spcAft>
            </a:pPr>
            <a:r>
              <a:rPr lang="pt-PT" sz="3000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Metodologia</a:t>
            </a:r>
            <a:endParaRPr lang="en-US" sz="3000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82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4" y="2852936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Depois </a:t>
            </a:r>
            <a:r>
              <a:rPr lang="pt-PT" sz="2000" b="1" dirty="0">
                <a:latin typeface="Arial" panose="020B0604020202020204" pitchFamily="34" charset="0"/>
                <a:cs typeface="Arial" panose="020B0604020202020204" pitchFamily="34" charset="0"/>
              </a:rPr>
              <a:t>da recolha diaria,  </a:t>
            </a:r>
            <a:r>
              <a:rPr lang="pt-P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questionários </a:t>
            </a:r>
            <a:r>
              <a:rPr lang="pt-P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codificados, </a:t>
            </a:r>
            <a:r>
              <a:rPr lang="pt-PT" sz="2000" b="1" dirty="0">
                <a:latin typeface="Arial" panose="020B0604020202020204" pitchFamily="34" charset="0"/>
                <a:cs typeface="Arial" panose="020B0604020202020204" pitchFamily="34" charset="0"/>
              </a:rPr>
              <a:t>criticados e digitados na DPINE, num </a:t>
            </a:r>
            <a:r>
              <a:rPr lang="pt-P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aplicativo apropriado.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b="1" dirty="0">
                <a:latin typeface="Arial" panose="020B0604020202020204" pitchFamily="34" charset="0"/>
                <a:cs typeface="Arial" panose="020B0604020202020204" pitchFamily="34" charset="0"/>
              </a:rPr>
              <a:t>Dados digitados enviados aos </a:t>
            </a: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serviços centrais diariamente</a:t>
            </a:r>
            <a:endParaRPr lang="en-US" sz="2000" b="1" dirty="0">
              <a:ea typeface="MS Mincho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Previsto controlo central do processamento e validação dos dados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pt-PT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além de entrevistas junto as empresas, será recolhida informação administrativa junto às Direcções Provinciais de Trabalho e outras fontes relevantes para posterior análise e cruzamento de informação. </a:t>
            </a:r>
            <a:r>
              <a:rPr lang="pt-PT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Esse trabalho está em curso- já foi solicitado às DPINE. Precisamos </a:t>
            </a:r>
            <a:r>
              <a:rPr lang="pt-PT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reforçar quando estivermos na DPINE.</a:t>
            </a:r>
            <a:endParaRPr lang="pt-PT" sz="20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0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06028" y="260648"/>
            <a:ext cx="336213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0"/>
              </a:spcAft>
            </a:pPr>
            <a:r>
              <a:rPr lang="pt-PT" sz="3000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Metodologia</a:t>
            </a:r>
            <a:endParaRPr lang="en-US" sz="3000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819357"/>
            <a:ext cx="8784976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Algumas Regras da entrevista directa</a:t>
            </a:r>
          </a:p>
          <a:p>
            <a:endParaRPr lang="pt-PT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000" dirty="0" smtClean="0"/>
              <a:t>Boa apresentação em indumentária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000" dirty="0" smtClean="0"/>
              <a:t>Ter dominio do assunto: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/>
              <a:t>Conhecer todas perguntas, </a:t>
            </a:r>
            <a:endParaRPr lang="pt-PT" sz="20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PT" sz="2000" dirty="0" smtClean="0"/>
              <a:t>objectivos </a:t>
            </a:r>
            <a:r>
              <a:rPr lang="pt-PT" sz="2000" dirty="0"/>
              <a:t>e importância do </a:t>
            </a:r>
            <a:r>
              <a:rPr lang="pt-PT" sz="2000" dirty="0" smtClean="0"/>
              <a:t>inquérito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0898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90066" y="2420888"/>
            <a:ext cx="3626149" cy="209907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PT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Instrumento de notação do Sistema Estatístico Nacional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PT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Lei 7/96 Julho de 1996, de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PT" sz="10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RESPOSTA OBRIGATÓRIA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PT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ENTREVISTA PRESENCIAL OU VIA TELEFONE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50000"/>
              </a:lnSpc>
              <a:spcAft>
                <a:spcPts val="1000"/>
              </a:spcAft>
            </a:pPr>
            <a:r>
              <a:rPr lang="pt-PT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50000"/>
              </a:lnSpc>
              <a:spcAft>
                <a:spcPts val="1000"/>
              </a:spcAft>
            </a:pPr>
            <a:r>
              <a:rPr lang="pt-PT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50000"/>
              </a:lnSpc>
              <a:spcAft>
                <a:spcPts val="1000"/>
              </a:spcAft>
            </a:pPr>
            <a:r>
              <a:rPr lang="pt-PT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50000"/>
              </a:lnSpc>
              <a:spcAft>
                <a:spcPts val="1000"/>
              </a:spcAft>
            </a:pPr>
            <a:r>
              <a:rPr lang="pt-PT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PT" sz="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confidencialidade dos dados individuais é garantida por Lei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PT" sz="11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4148"/>
            <a:ext cx="2302587" cy="317581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9"/>
          <p:cNvSpPr txBox="1"/>
          <p:nvPr/>
        </p:nvSpPr>
        <p:spPr>
          <a:xfrm>
            <a:off x="2855252" y="1344148"/>
            <a:ext cx="3660964" cy="871562"/>
          </a:xfrm>
          <a:prstGeom prst="rect">
            <a:avLst/>
          </a:prstGeom>
          <a:solidFill>
            <a:schemeClr val="lt1"/>
          </a:solidFill>
          <a:ln w="1270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PT" sz="14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INQUÉRITO SOBRE O IMPACTO 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PT" sz="14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 COVID-19 NAS EMPRESAS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600"/>
              </a:spcAft>
            </a:pPr>
            <a:r>
              <a:rPr lang="pt-PT" sz="9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confidencialidade dos dados individuais é garantida por Lei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pt-PT" sz="8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158" y="1344148"/>
            <a:ext cx="2123238" cy="8715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8158" y="2420888"/>
            <a:ext cx="2123238" cy="20990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27584" y="0"/>
            <a:ext cx="73448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b="1" dirty="0" smtClean="0"/>
              <a:t> 5.Questionário – como preencher</a:t>
            </a:r>
            <a:endParaRPr lang="en-US" sz="3000" b="1" dirty="0"/>
          </a:p>
        </p:txBody>
      </p:sp>
      <p:sp>
        <p:nvSpPr>
          <p:cNvPr id="6" name="Rectangle 5"/>
          <p:cNvSpPr/>
          <p:nvPr/>
        </p:nvSpPr>
        <p:spPr>
          <a:xfrm>
            <a:off x="310652" y="836120"/>
            <a:ext cx="8520744" cy="40689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PT" sz="2500" dirty="0" smtClean="0"/>
              <a:t>Rosto do questionário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417945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8275" y="3010601"/>
            <a:ext cx="864096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</a:rPr>
              <a:t>Nome:  trata-se de Nome registado na licença/alvará, declaração inicio de actividade, recibo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</a:rPr>
              <a:t>NUIT deve ter 9 dígitos e so pode assumir indicativos:</a:t>
            </a:r>
            <a:r>
              <a:rPr lang="pt-PT" u="sng" dirty="0" smtClean="0">
                <a:solidFill>
                  <a:srgbClr val="C00000"/>
                </a:solidFill>
              </a:rPr>
              <a:t>1,3,4,5,6,7,9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</a:rPr>
              <a:t>Estatuto Juridico vs terminação do nome, indicativo nuit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C00000"/>
                </a:solidFill>
              </a:rPr>
              <a:t>1 ou 3 </a:t>
            </a:r>
            <a:r>
              <a:rPr lang="pt-PT" dirty="0" smtClean="0">
                <a:solidFill>
                  <a:srgbClr val="C00000"/>
                </a:solidFill>
              </a:rPr>
              <a:t>- Empresário em nome individual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C00000"/>
                </a:solidFill>
              </a:rPr>
              <a:t>9 - indefinida (muitas vezes são </a:t>
            </a:r>
            <a:r>
              <a:rPr lang="pt-PT" dirty="0" smtClean="0">
                <a:solidFill>
                  <a:srgbClr val="C00000"/>
                </a:solidFill>
              </a:rPr>
              <a:t>sociedades mas hámbém ISFL)</a:t>
            </a:r>
            <a:endParaRPr lang="pt-PT" dirty="0" smtClean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C00000"/>
                </a:solidFill>
              </a:rPr>
              <a:t>7- associação/fundação (apesar de não ser alvo do inquérito, há empresas </a:t>
            </a:r>
            <a:r>
              <a:rPr lang="pt-PT" dirty="0" smtClean="0">
                <a:solidFill>
                  <a:srgbClr val="C00000"/>
                </a:solidFill>
              </a:rPr>
              <a:t>com indicativo deste </a:t>
            </a:r>
            <a:r>
              <a:rPr lang="pt-PT" dirty="0" smtClean="0">
                <a:solidFill>
                  <a:srgbClr val="C00000"/>
                </a:solidFill>
              </a:rPr>
              <a:t>nuit. </a:t>
            </a:r>
            <a:r>
              <a:rPr lang="pt-PT" u="sng" dirty="0" smtClean="0">
                <a:solidFill>
                  <a:srgbClr val="C00000"/>
                </a:solidFill>
              </a:rPr>
              <a:t>Assumir como outra sociedade</a:t>
            </a:r>
            <a:r>
              <a:rPr lang="pt-PT" dirty="0" smtClean="0">
                <a:solidFill>
                  <a:srgbClr val="C00000"/>
                </a:solidFill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C00000"/>
                </a:solidFill>
              </a:rPr>
              <a:t>4-sociedades: anonima </a:t>
            </a:r>
            <a:r>
              <a:rPr lang="pt-PT" dirty="0" smtClean="0">
                <a:solidFill>
                  <a:srgbClr val="C00000"/>
                </a:solidFill>
              </a:rPr>
              <a:t>(terminação: S.A ou SARL</a:t>
            </a:r>
            <a:r>
              <a:rPr lang="pt-PT" dirty="0" smtClean="0">
                <a:solidFill>
                  <a:srgbClr val="C00000"/>
                </a:solidFill>
              </a:rPr>
              <a:t>), por quotas </a:t>
            </a:r>
            <a:r>
              <a:rPr lang="pt-PT" dirty="0" smtClean="0">
                <a:solidFill>
                  <a:srgbClr val="C00000"/>
                </a:solidFill>
              </a:rPr>
              <a:t>( terminação: lda</a:t>
            </a:r>
            <a:r>
              <a:rPr lang="pt-PT" dirty="0" smtClean="0">
                <a:solidFill>
                  <a:srgbClr val="C00000"/>
                </a:solidFill>
              </a:rPr>
              <a:t>), unipessoal (</a:t>
            </a:r>
            <a:r>
              <a:rPr lang="pt-PT" dirty="0" smtClean="0">
                <a:solidFill>
                  <a:srgbClr val="C00000"/>
                </a:solidFill>
              </a:rPr>
              <a:t>terminação: </a:t>
            </a:r>
            <a:r>
              <a:rPr lang="pt-PT" dirty="0" smtClean="0">
                <a:solidFill>
                  <a:srgbClr val="C00000"/>
                </a:solidFill>
              </a:rPr>
              <a:t>unipessoal), cooperativa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C00000"/>
                </a:solidFill>
              </a:rPr>
              <a:t>5 ou 6- </a:t>
            </a:r>
            <a:r>
              <a:rPr lang="pt-PT" dirty="0" smtClean="0">
                <a:solidFill>
                  <a:srgbClr val="C00000"/>
                </a:solidFill>
              </a:rPr>
              <a:t>Empresas públicas ou </a:t>
            </a:r>
            <a:r>
              <a:rPr lang="pt-PT" dirty="0" smtClean="0">
                <a:solidFill>
                  <a:srgbClr val="C00000"/>
                </a:solidFill>
              </a:rPr>
              <a:t>estatal (terminação EE ou EP)</a:t>
            </a:r>
            <a:endParaRPr lang="pt-PT" dirty="0">
              <a:solidFill>
                <a:srgbClr val="C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931263"/>
              </p:ext>
            </p:extLst>
          </p:nvPr>
        </p:nvGraphicFramePr>
        <p:xfrm>
          <a:off x="251523" y="764704"/>
          <a:ext cx="8640961" cy="20294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5"/>
                <a:gridCol w="1656184"/>
                <a:gridCol w="2623472"/>
                <a:gridCol w="191042"/>
                <a:gridCol w="330450"/>
                <a:gridCol w="191042"/>
                <a:gridCol w="264394"/>
                <a:gridCol w="587548"/>
                <a:gridCol w="330450"/>
                <a:gridCol w="330450"/>
                <a:gridCol w="330450"/>
                <a:gridCol w="330450"/>
                <a:gridCol w="330450"/>
                <a:gridCol w="191042"/>
                <a:gridCol w="191042"/>
                <a:gridCol w="330450"/>
              </a:tblGrid>
              <a:tr h="432048">
                <a:tc rowSpan="5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Identificação e localização </a:t>
                      </a: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 </a:t>
                      </a: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Empresa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Nome:                                                                                                                                   NUIT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56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Localização: Av, Rua ou Praceta: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6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Província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Distrito: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6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Telefone: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gridSpan="1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Email: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6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Estatuto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Jurídico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 Social (MT)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79712" y="-28841"/>
            <a:ext cx="3888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Secção A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31776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066209"/>
              </p:ext>
            </p:extLst>
          </p:nvPr>
        </p:nvGraphicFramePr>
        <p:xfrm>
          <a:off x="179509" y="836713"/>
          <a:ext cx="8640962" cy="33704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2211"/>
                <a:gridCol w="5764657"/>
                <a:gridCol w="167349"/>
                <a:gridCol w="167349"/>
                <a:gridCol w="167349"/>
                <a:gridCol w="167349"/>
                <a:gridCol w="167349"/>
                <a:gridCol w="167349"/>
              </a:tblGrid>
              <a:tr h="2088231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Actividade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Sector</a:t>
                      </a: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 </a:t>
                      </a: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1.COMÉRCIO</a:t>
                      </a:r>
                      <a:r>
                        <a:rPr lang="pt-PT" sz="18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</a:t>
                      </a: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2.INDÚSTRIA  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3.TRANSPORTES  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</a:t>
                      </a: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4</a:t>
                      </a: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ALOJAMENTO E REST.   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</a:t>
                      </a: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</a:t>
                      </a:r>
                      <a:endParaRPr lang="pt-PT" sz="18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5.FINANCEIROS   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</a:t>
                      </a: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6. EDUCAÇÃO              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7.CONSTRUÇÃO   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 </a:t>
                      </a: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 AGRICULTURA</a:t>
                      </a:r>
                      <a:r>
                        <a:rPr lang="pt-PT" sz="18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 PESCAS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</a:t>
                      </a: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___________________________   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Actividade principal: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Outras actividades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774" marR="63774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79712" y="-28841"/>
            <a:ext cx="3888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Secção B</a:t>
            </a:r>
            <a:endParaRPr lang="en-US" sz="3000" dirty="0"/>
          </a:p>
        </p:txBody>
      </p:sp>
      <p:sp>
        <p:nvSpPr>
          <p:cNvPr id="2" name="TextBox 1"/>
          <p:cNvSpPr txBox="1"/>
          <p:nvPr/>
        </p:nvSpPr>
        <p:spPr>
          <a:xfrm>
            <a:off x="179509" y="4218454"/>
            <a:ext cx="87849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C00000"/>
                </a:solidFill>
              </a:rPr>
              <a:t>Na 1ª parte desta secção,  assinala-se com x o sector. Este sector é baeado na activ. Principal actual;</a:t>
            </a:r>
            <a:endParaRPr lang="pt-PT" dirty="0">
              <a:solidFill>
                <a:srgbClr val="C00000"/>
              </a:solidFill>
            </a:endParaRPr>
          </a:p>
          <a:p>
            <a:r>
              <a:rPr lang="pt-PT" dirty="0" smtClean="0">
                <a:solidFill>
                  <a:srgbClr val="C00000"/>
                </a:solidFill>
              </a:rPr>
              <a:t>Activ. principal é aquela com maior </a:t>
            </a:r>
            <a:r>
              <a:rPr lang="pt-PT" u="sng" dirty="0" smtClean="0">
                <a:solidFill>
                  <a:srgbClr val="C00000"/>
                </a:solidFill>
              </a:rPr>
              <a:t>volume de negocios </a:t>
            </a:r>
            <a:r>
              <a:rPr lang="pt-PT" dirty="0" smtClean="0">
                <a:solidFill>
                  <a:srgbClr val="C00000"/>
                </a:solidFill>
              </a:rPr>
              <a:t>ou </a:t>
            </a:r>
            <a:r>
              <a:rPr lang="pt-PT" u="sng" dirty="0" smtClean="0">
                <a:solidFill>
                  <a:srgbClr val="C00000"/>
                </a:solidFill>
              </a:rPr>
              <a:t>pessoal ao serviço</a:t>
            </a:r>
            <a:r>
              <a:rPr lang="pt-PT" dirty="0">
                <a:solidFill>
                  <a:srgbClr val="C00000"/>
                </a:solidFill>
              </a:rPr>
              <a:t> </a:t>
            </a:r>
            <a:r>
              <a:rPr lang="pt-PT" dirty="0" smtClean="0">
                <a:solidFill>
                  <a:srgbClr val="C00000"/>
                </a:solidFill>
              </a:rPr>
              <a:t>num conjunto de actividades realizadas. </a:t>
            </a:r>
          </a:p>
          <a:p>
            <a:r>
              <a:rPr lang="pt-PT" dirty="0" smtClean="0">
                <a:solidFill>
                  <a:srgbClr val="C00000"/>
                </a:solidFill>
              </a:rPr>
              <a:t>Outras activ - aquelas activ com facturação ou pessoal ocupado abaixo da principal</a:t>
            </a:r>
          </a:p>
        </p:txBody>
      </p:sp>
    </p:spTree>
    <p:extLst>
      <p:ext uri="{BB962C8B-B14F-4D97-AF65-F5344CB8AC3E}">
        <p14:creationId xmlns:p14="http://schemas.microsoft.com/office/powerpoint/2010/main" val="329131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qualitativas</a:t>
            </a:r>
            <a:endParaRPr lang="en-US" sz="3000" dirty="0"/>
          </a:p>
        </p:txBody>
      </p:sp>
      <p:sp>
        <p:nvSpPr>
          <p:cNvPr id="3" name="Rectangle 2"/>
          <p:cNvSpPr/>
          <p:nvPr/>
        </p:nvSpPr>
        <p:spPr>
          <a:xfrm>
            <a:off x="755576" y="2427188"/>
            <a:ext cx="6102424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Nesta pergunta, pretende-se saber </a:t>
            </a:r>
            <a:r>
              <a:rPr lang="pt-PT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há alguma empresa que não foi afectada pela pandemia. Se responder não, termina a entrevista, respondendo secção E</a:t>
            </a:r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645688"/>
              </p:ext>
            </p:extLst>
          </p:nvPr>
        </p:nvGraphicFramePr>
        <p:xfrm>
          <a:off x="323528" y="1196753"/>
          <a:ext cx="8568952" cy="9464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4176"/>
                <a:gridCol w="2952328"/>
                <a:gridCol w="834502"/>
                <a:gridCol w="285229"/>
                <a:gridCol w="176413"/>
                <a:gridCol w="680079"/>
                <a:gridCol w="343241"/>
                <a:gridCol w="1712984"/>
              </a:tblGrid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PERGUNTA DE FILTRO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empresa foi afectada pela Covid-19?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534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152413"/>
              </p:ext>
            </p:extLst>
          </p:nvPr>
        </p:nvGraphicFramePr>
        <p:xfrm>
          <a:off x="251520" y="764704"/>
          <a:ext cx="8784977" cy="53582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6042"/>
                <a:gridCol w="2188870"/>
                <a:gridCol w="641067"/>
                <a:gridCol w="911584"/>
                <a:gridCol w="3618862"/>
                <a:gridCol w="502458"/>
                <a:gridCol w="666094"/>
              </a:tblGrid>
              <a:tr h="357244">
                <a:tc gridSpan="7"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 que a empresa fez para</a:t>
                      </a:r>
                      <a:r>
                        <a:rPr lang="pt-PT" sz="18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proteger o seu negocio e os trabalhadores?</a:t>
                      </a: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178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Sim/Não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Nº de pessoal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Sim/Não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Nº e pessoal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6745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chemeClr val="tx1"/>
                          </a:solidFill>
                          <a:effectLst/>
                        </a:rPr>
                        <a:t>1. </a:t>
                      </a:r>
                      <a:r>
                        <a:rPr lang="pt-PT" sz="1800" b="0" dirty="0" smtClean="0">
                          <a:solidFill>
                            <a:schemeClr val="tx1"/>
                          </a:solidFill>
                          <a:effectLst/>
                        </a:rPr>
                        <a:t>Encerramento empresa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6. Regime de rotatividade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337262">
                <a:tc>
                  <a:txBody>
                    <a:bodyPr/>
                    <a:lstStyle/>
                    <a:p>
                      <a:pPr marL="1333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2. </a:t>
                      </a:r>
                      <a:r>
                        <a:rPr lang="pt-PT" sz="1800" dirty="0" smtClean="0">
                          <a:effectLst/>
                        </a:rPr>
                        <a:t>Suspensão activ.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7. Teletrabalho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654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effectLst/>
                        </a:rPr>
                        <a:t>3.Suspensão contracto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8. Redução das horas de trabalho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7184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4. </a:t>
                      </a:r>
                      <a:r>
                        <a:rPr lang="pt-PT" sz="1800" dirty="0" smtClean="0">
                          <a:effectLst/>
                        </a:rPr>
                        <a:t>Férias colectivas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9. Solicitou autorização para </a:t>
                      </a:r>
                      <a:r>
                        <a:rPr lang="pt-PT" sz="1800" dirty="0" smtClean="0">
                          <a:effectLst/>
                        </a:rPr>
                        <a:t>trabal. </a:t>
                      </a:r>
                      <a:r>
                        <a:rPr lang="pt-PT" sz="1800" dirty="0">
                          <a:effectLst/>
                        </a:rPr>
                        <a:t>com efectivo acima de 1/3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3505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 marL="2159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dirty="0" smtClean="0">
                          <a:effectLst/>
                        </a:rPr>
                        <a:t>5.Rescisão contratos</a:t>
                      </a:r>
                      <a:endParaRPr lang="en-US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effectLst/>
                        </a:rPr>
                        <a:t>10. Outra (Especificar)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991964">
                <a:tc gridSpan="7">
                  <a:txBody>
                    <a:bodyPr/>
                    <a:lstStyle/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pt-PT" sz="18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pretende-se saber</a:t>
                      </a:r>
                      <a:r>
                        <a:rPr lang="pt-PT" sz="1800" baseline="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acções adoptadas pela empresa face a crise pandemica. Deve-se responder </a:t>
                      </a:r>
                      <a:r>
                        <a:rPr lang="pt-PT" sz="1800" baseline="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SIM </a:t>
                      </a:r>
                      <a:r>
                        <a:rPr lang="pt-PT" sz="1800" baseline="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ou </a:t>
                      </a:r>
                      <a:r>
                        <a:rPr lang="pt-PT" sz="1800" baseline="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NÃO </a:t>
                      </a:r>
                      <a:r>
                        <a:rPr lang="pt-PT" sz="1800" baseline="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 X.Se sim, indicar  número total pessoal afectado</a:t>
                      </a:r>
                    </a:p>
                    <a:p>
                      <a:pPr marL="285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pt-PT" sz="1800" u="sng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Se assinalar 1 ou 2, 3 ou 5; </a:t>
                      </a:r>
                      <a:r>
                        <a:rPr lang="pt-PT" sz="1800" u="sng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não </a:t>
                      </a:r>
                      <a:r>
                        <a:rPr lang="pt-PT" sz="1800" u="sng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responde a 6,7,8,9;  passa Responder 2,5,6,7,  C, D e E</a:t>
                      </a:r>
                      <a:endParaRPr lang="en-US" sz="1800" u="sng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qualitativas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56461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684091"/>
              </p:ext>
            </p:extLst>
          </p:nvPr>
        </p:nvGraphicFramePr>
        <p:xfrm>
          <a:off x="59072" y="772908"/>
          <a:ext cx="8862620" cy="12793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1324"/>
                <a:gridCol w="158566"/>
                <a:gridCol w="864096"/>
                <a:gridCol w="1944216"/>
                <a:gridCol w="720080"/>
                <a:gridCol w="3024338"/>
              </a:tblGrid>
              <a:tr h="314417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900" dirty="0">
                          <a:solidFill>
                            <a:schemeClr val="tx1"/>
                          </a:solidFill>
                          <a:effectLst/>
                        </a:rPr>
                        <a:t>1A. Para empresas que praticaram regime de rotatividade, qual </a:t>
                      </a:r>
                      <a:r>
                        <a:rPr lang="pt-PT" sz="1900" dirty="0" smtClean="0">
                          <a:solidFill>
                            <a:schemeClr val="tx1"/>
                          </a:solidFill>
                          <a:effectLst/>
                        </a:rPr>
                        <a:t>período </a:t>
                      </a:r>
                      <a:r>
                        <a:rPr lang="pt-PT" sz="1900" dirty="0">
                          <a:solidFill>
                            <a:schemeClr val="tx1"/>
                          </a:solidFill>
                          <a:effectLst/>
                        </a:rPr>
                        <a:t>utilizado? 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7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Diário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chemeClr val="tx1"/>
                          </a:solidFill>
                          <a:effectLst/>
                        </a:rPr>
                        <a:t>Mensal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87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Semanal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chemeClr val="tx1"/>
                          </a:solidFill>
                          <a:effectLst/>
                        </a:rPr>
                        <a:t>Outro </a:t>
                      </a:r>
                      <a:r>
                        <a:rPr lang="pt-PT" sz="1800" b="1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pt-PT" sz="1800" b="1" dirty="0">
                          <a:solidFill>
                            <a:schemeClr val="tx1"/>
                          </a:solidFill>
                          <a:effectLst/>
                        </a:rPr>
                        <a:t>Especificar)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87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Quinzenal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596855"/>
              </p:ext>
            </p:extLst>
          </p:nvPr>
        </p:nvGraphicFramePr>
        <p:xfrm>
          <a:off x="131079" y="2479433"/>
          <a:ext cx="8389904" cy="2856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13294"/>
                <a:gridCol w="880372"/>
                <a:gridCol w="910614"/>
                <a:gridCol w="890454"/>
                <a:gridCol w="194374"/>
                <a:gridCol w="2600796"/>
              </a:tblGrid>
              <a:tr h="255756">
                <a:tc gridSpan="6"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900" dirty="0">
                          <a:solidFill>
                            <a:schemeClr val="tx1"/>
                          </a:solidFill>
                          <a:effectLst/>
                        </a:rPr>
                        <a:t>2. Como a empresa efectuou o pagamento de salários nos últimos 3 meses? 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729">
                <a:tc gridSpan="5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                        </a:t>
                      </a: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                            </a:t>
                      </a: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Abril       Maio      Junho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231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Pagou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Totalidade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Pagou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 75%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Pagou 50%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Pagou 25%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Suspensão de Salários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Indeminização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Outra medida (especificar)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______________________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qualitativas</a:t>
            </a:r>
            <a:endParaRPr lang="en-US" sz="3000" dirty="0"/>
          </a:p>
        </p:txBody>
      </p:sp>
      <p:sp>
        <p:nvSpPr>
          <p:cNvPr id="2" name="TextBox 1"/>
          <p:cNvSpPr txBox="1"/>
          <p:nvPr/>
        </p:nvSpPr>
        <p:spPr>
          <a:xfrm>
            <a:off x="131080" y="2044102"/>
            <a:ext cx="9109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C00000"/>
                </a:solidFill>
              </a:rPr>
              <a:t>Pretende-se saber o tipo de rotatividade.Assinala-se com X apenas um item na coluna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1079" y="5301208"/>
            <a:ext cx="87186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C00000"/>
                </a:solidFill>
              </a:rPr>
              <a:t>Pretende-se saber se houve mudança de remuneração nas empresas face a crise.Assinalar com X apenas uma alternativa por mês (coluna)</a:t>
            </a:r>
          </a:p>
          <a:p>
            <a:r>
              <a:rPr lang="pt-PT" u="sng" dirty="0" smtClean="0">
                <a:solidFill>
                  <a:srgbClr val="C00000"/>
                </a:solidFill>
              </a:rPr>
              <a:t>Pergunta respondida tambem empresas inactivas por causa de covid19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93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906967"/>
              </p:ext>
            </p:extLst>
          </p:nvPr>
        </p:nvGraphicFramePr>
        <p:xfrm>
          <a:off x="323528" y="825604"/>
          <a:ext cx="8568952" cy="37190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68952"/>
              </a:tblGrid>
              <a:tr h="1195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A Empresa mudou de actividade ou introduziu novo produto para responder aos desafios da COVID-19?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t-PT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SIM </a:t>
                      </a:r>
                      <a:r>
                        <a:rPr lang="en-US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</a:t>
                      </a: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2. NÃO </a:t>
                      </a:r>
                      <a:r>
                        <a:rPr lang="en-US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</a:t>
                      </a: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 anchor="ctr"/>
                </a:tc>
              </a:tr>
              <a:tr h="303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Caso Sim, Indique a actual actividade/Produto</a:t>
                      </a:r>
                      <a:endParaRPr lang="en-US" sz="18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/>
                </a:tc>
              </a:tr>
              <a:tr h="303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 anchor="b"/>
                </a:tc>
              </a:tr>
              <a:tr h="303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Actividade__________________________________________________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 anchor="b"/>
                </a:tc>
              </a:tr>
              <a:tr h="588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___________________________________________________ 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__________________________________________________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 anchor="b"/>
                </a:tc>
              </a:tr>
              <a:tr h="303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CAE __________________________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 anchor="b"/>
                </a:tc>
              </a:tr>
              <a:tr h="285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Produto </a:t>
                      </a: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_______________________________________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 anchor="b"/>
                </a:tc>
              </a:tr>
              <a:tr h="303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ysClr val="windowText" lastClr="000000"/>
                          </a:solidFill>
                          <a:effectLst/>
                          <a:highlight>
                            <a:srgbClr val="D3D3D3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CNBS _________________________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qualitativas</a:t>
            </a:r>
            <a:endParaRPr lang="en-US" sz="30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4494694"/>
            <a:ext cx="88569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C00000"/>
                </a:solidFill>
              </a:rPr>
              <a:t>Pretende-se saber se há mudança da actividade ou produto/serviço das empresas face a crise: responder SIM ou NÃO com X. Se  sim, deve descrever de forma detelhada actividade, ou produto/serviço para permitir a codificação</a:t>
            </a:r>
          </a:p>
          <a:p>
            <a:endParaRPr lang="pt-PT" dirty="0" smtClean="0">
              <a:solidFill>
                <a:srgbClr val="C00000"/>
              </a:solidFill>
            </a:endParaRPr>
          </a:p>
          <a:p>
            <a:r>
              <a:rPr lang="pt-PT" b="1" u="sng" dirty="0" smtClean="0">
                <a:solidFill>
                  <a:srgbClr val="C00000"/>
                </a:solidFill>
              </a:rPr>
              <a:t>NB: actividade/produto ou serviço deve ser diferente da habitual</a:t>
            </a:r>
            <a:endParaRPr lang="en-US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98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24293"/>
              </p:ext>
            </p:extLst>
          </p:nvPr>
        </p:nvGraphicFramePr>
        <p:xfrm>
          <a:off x="323528" y="908720"/>
          <a:ext cx="8496945" cy="28392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39506"/>
                <a:gridCol w="1124990"/>
                <a:gridCol w="1296144"/>
                <a:gridCol w="792088"/>
                <a:gridCol w="936104"/>
                <a:gridCol w="1008113"/>
              </a:tblGrid>
              <a:tr h="189386">
                <a:tc gridSpan="6"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Qual foi a situação dos seguintes indicadores nos últimos 3 meses (Abril, Maio e Junho):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158" marR="6015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91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Aumentou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Manteve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Diminuiu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91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25 - 50%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+50%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91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Procura de Bens ou Serviços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91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Preço de Bens ou Serviços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91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Volume de Negócios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91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Pessoas ao Serviço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91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Horas trabalhadas por trabalhador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qualitativas</a:t>
            </a:r>
            <a:endParaRPr lang="en-US" sz="30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4323713"/>
            <a:ext cx="82809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C00000"/>
                </a:solidFill>
              </a:rPr>
              <a:t>Pretende-se medir as percepções actuais sobre mudança em demanda, facturação, emprego, tempo de trabalho e preços perante a crise da pandemia entre empresas operacionais. </a:t>
            </a:r>
          </a:p>
          <a:p>
            <a:endParaRPr lang="pt-PT" dirty="0">
              <a:solidFill>
                <a:srgbClr val="C00000"/>
              </a:solidFill>
            </a:endParaRPr>
          </a:p>
          <a:p>
            <a:r>
              <a:rPr lang="pt-PT" dirty="0" smtClean="0">
                <a:solidFill>
                  <a:srgbClr val="C00000"/>
                </a:solidFill>
              </a:rPr>
              <a:t>Assinalar com X apenas um item por cada linha (aumentar, manter e reduzir). Se escolher diminiu, por favor estimar o grau de queda em percentagem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61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533400"/>
          </a:xfrm>
        </p:spPr>
        <p:txBody>
          <a:bodyPr/>
          <a:lstStyle/>
          <a:p>
            <a:r>
              <a:rPr lang="pt-PT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Estrutura</a:t>
            </a: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764704"/>
            <a:ext cx="8568952" cy="5544616"/>
          </a:xfrm>
        </p:spPr>
        <p:txBody>
          <a:bodyPr/>
          <a:lstStyle/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1.Objectivos</a:t>
            </a: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2.Importância</a:t>
            </a: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3.Resultados esperados</a:t>
            </a: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4.Metodologia</a:t>
            </a: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5.Questionário - como se preenche</a:t>
            </a:r>
            <a:endParaRPr lang="pt-PT" sz="2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5.1.Cabeçalho/rosto</a:t>
            </a: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5.2. Secção A- Identificação da empresa</a:t>
            </a: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5.3. Secção B- Actividades económicas </a:t>
            </a: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5.4.Questões Qualitativas</a:t>
            </a: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5.5. Secção C e D: Variáveis económicas quantitativas</a:t>
            </a:r>
          </a:p>
          <a:p>
            <a:pPr algn="l"/>
            <a:r>
              <a:rPr lang="pt-PT" sz="2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5.6. Contactos do respondente</a:t>
            </a:r>
          </a:p>
          <a:p>
            <a:endParaRPr lang="en-US" sz="2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42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338606"/>
              </p:ext>
            </p:extLst>
          </p:nvPr>
        </p:nvGraphicFramePr>
        <p:xfrm>
          <a:off x="107504" y="844086"/>
          <a:ext cx="8784976" cy="3328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68352"/>
                <a:gridCol w="1573980"/>
                <a:gridCol w="1554863"/>
                <a:gridCol w="2487781"/>
              </a:tblGrid>
              <a:tr h="667400">
                <a:tc gridSpan="4"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+mj-lt"/>
                        <a:buAutoNum type="arabicPeriod" startAt="5"/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 são as Expectativas da Empresa em relação aos seguintes indicadores nos próximos 3 meses (Julho a Setembro):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158" marR="6015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1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Aumentar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Manter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pt-PT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Diminuir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  <a:tr h="667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Pessoas ao Serviço (Trabalhadores)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  <a:tr h="343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Volume de 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effectLst/>
                        </a:rPr>
                        <a:t>Negócios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  <a:tr h="667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Procura de Bens ou Serviços da empresa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  <a:tr h="667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Preço de Bens ou Serviços da empresa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qualitativas</a:t>
            </a:r>
            <a:endParaRPr lang="en-US" sz="3000" dirty="0"/>
          </a:p>
        </p:txBody>
      </p:sp>
      <p:sp>
        <p:nvSpPr>
          <p:cNvPr id="6" name="TextBox 5"/>
          <p:cNvSpPr txBox="1"/>
          <p:nvPr/>
        </p:nvSpPr>
        <p:spPr>
          <a:xfrm>
            <a:off x="53752" y="4437112"/>
            <a:ext cx="88924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</a:rPr>
              <a:t>Pretende-se medir espectativas futuras do sector empresarial em relação ao emprego, vendas, demanda e preços nos próximos meses.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</a:rPr>
              <a:t>Escolher com X apenas um item por linha (aumentar, manter ou diminuir).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u="sng" dirty="0" smtClean="0">
                <a:solidFill>
                  <a:srgbClr val="C00000"/>
                </a:solidFill>
              </a:rPr>
              <a:t>Pergunta </a:t>
            </a:r>
            <a:r>
              <a:rPr lang="pt-PT" u="sng" dirty="0">
                <a:solidFill>
                  <a:srgbClr val="C00000"/>
                </a:solidFill>
              </a:rPr>
              <a:t>respondida tambem </a:t>
            </a:r>
            <a:r>
              <a:rPr lang="pt-PT" u="sng" dirty="0" smtClean="0">
                <a:solidFill>
                  <a:srgbClr val="C00000"/>
                </a:solidFill>
              </a:rPr>
              <a:t>por empresas </a:t>
            </a:r>
            <a:r>
              <a:rPr lang="pt-PT" u="sng" dirty="0">
                <a:solidFill>
                  <a:srgbClr val="C00000"/>
                </a:solidFill>
              </a:rPr>
              <a:t>inactivas por causa de covid19: </a:t>
            </a:r>
            <a:r>
              <a:rPr lang="pt-PT" u="sng" dirty="0" smtClean="0">
                <a:solidFill>
                  <a:srgbClr val="C00000"/>
                </a:solidFill>
              </a:rPr>
              <a:t>encerradas, actividade, contrato suspenso e rescisao de contrato</a:t>
            </a:r>
            <a:endParaRPr lang="en-US" u="sng" dirty="0">
              <a:solidFill>
                <a:srgbClr val="C00000"/>
              </a:solidFill>
            </a:endParaRPr>
          </a:p>
          <a:p>
            <a:r>
              <a:rPr lang="pt-PT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12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217828"/>
              </p:ext>
            </p:extLst>
          </p:nvPr>
        </p:nvGraphicFramePr>
        <p:xfrm>
          <a:off x="467544" y="836712"/>
          <a:ext cx="7886700" cy="2855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82144"/>
                <a:gridCol w="1003582"/>
                <a:gridCol w="815410"/>
                <a:gridCol w="1485564"/>
              </a:tblGrid>
              <a:tr h="468052">
                <a:tc gridSpan="4"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PT" sz="1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6.Quais </a:t>
                      </a:r>
                      <a:r>
                        <a:rPr lang="pt-PT" sz="1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 constrangimentos resultantes da COVID-19?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158" marR="6015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Redução de pessoas ao serviço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Falta de matéria-prima/ Mercadorias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9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Baixa procura/encomenda de bens/serviços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02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Dificuldades de importação/exportação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33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Dificuldades de acesso ao crédito bancário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Dificuldades de tesouraria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Outros (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effectLst/>
                        </a:rPr>
                        <a:t>enumere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qualitativas</a:t>
            </a:r>
            <a:endParaRPr lang="en-US" sz="30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948011"/>
            <a:ext cx="8964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</a:rPr>
              <a:t>Pretende-se saber quais os desafios, dificuldades principais que as empresas enfrenta/(ram) com pandemia do covid-19 em curso.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</a:rPr>
              <a:t>Na resposta, pode escolher mais de um item com X. Atenção: se escolher outro, deve especificar...o inquiridor deve avaliar se não se trata dum constrangimento igual aos mencionados na codificação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u="sng" dirty="0">
                <a:solidFill>
                  <a:srgbClr val="C00000"/>
                </a:solidFill>
              </a:rPr>
              <a:t>Pergunta respondida tambem por empresas inactivas por causa de covid19: encerradas, actividade, contrato suspenso e rescisao de contrato</a:t>
            </a:r>
            <a:endParaRPr lang="en-US" u="sng" dirty="0">
              <a:solidFill>
                <a:srgbClr val="C0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9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303292"/>
              </p:ext>
            </p:extLst>
          </p:nvPr>
        </p:nvGraphicFramePr>
        <p:xfrm>
          <a:off x="395536" y="908720"/>
          <a:ext cx="8424936" cy="36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45163"/>
                <a:gridCol w="777517"/>
                <a:gridCol w="1102256"/>
              </a:tblGrid>
              <a:tr h="450050">
                <a:tc gridSpan="3"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t-PT" sz="2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 A empresa beneficiou ou planeia ter acesso a: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158" marR="6015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0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Alguma suspensão de obrigações tributárias ou contribuitivas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  <a:tr h="450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Crédito para importação, anunciado pelo Banco de Moçambique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  <a:tr h="450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Moratória de pagamento de juros e capital de crédito bancário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  <a:tr h="450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Novo crédito bancário com juros bonificados ou garantias do Estado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  <a:tr h="450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Algo diferente (especificar) 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</a:tr>
              <a:tr h="90010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____________________________________________________________________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158" marR="60158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qualitativas</a:t>
            </a:r>
            <a:endParaRPr lang="en-US" sz="30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4437112"/>
            <a:ext cx="88924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</a:rPr>
              <a:t>Pretende-se saber se as empresas conhecem, usam ou planeiam beneficiar das actuais facilidades concedidas pelo Governo, Banco de Moçambique, Bancos comerciais na perspectiva de minimzação dos efeitos pandemicos nas empresas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</a:rPr>
              <a:t>A resposta é sim ou não (x) por cada medida especificada.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Pergunta respondida tambem por empresas inactivas por causa de covid19: encerradas, actividade, contrato suspenso e rescisao de contrato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47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083452"/>
              </p:ext>
            </p:extLst>
          </p:nvPr>
        </p:nvGraphicFramePr>
        <p:xfrm>
          <a:off x="539552" y="836713"/>
          <a:ext cx="8280920" cy="30375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5680"/>
                <a:gridCol w="2115746"/>
                <a:gridCol w="1464747"/>
                <a:gridCol w="1464747"/>
              </a:tblGrid>
              <a:tr h="572413">
                <a:tc gridSpan="4"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 A empresa </a:t>
                      </a: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efectuou </a:t>
                      </a: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 pagamento de IVA ou outros impostos nos últimos 3 meses (Abril, Maio e Junho):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616">
                <a:tc gridSpan="4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                                                           Abril                       </a:t>
                      </a: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Maio     </a:t>
                      </a: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                    Junho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1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 err="1">
                          <a:solidFill>
                            <a:schemeClr val="tx1"/>
                          </a:solidFill>
                          <a:effectLst/>
                        </a:rPr>
                        <a:t>Pagou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effectLst/>
                        </a:rPr>
                        <a:t>Totalidade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281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</a:rPr>
                        <a:t>Pagou entre 75% - 99%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281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Pagou entre 50% - 74%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281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Pagou entre 25% - 49%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281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Pagou abaixo de 25%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414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Não Pagou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qualitativas</a:t>
            </a: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4019507"/>
            <a:ext cx="8712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C00000"/>
                </a:solidFill>
              </a:rPr>
              <a:t>Pretende-se saber se as empresas estão a pagar  as contribuições  tributárias, especificamente o imposto sobre valor acrescentado e em que nivel face a pandemia para poder-se estimar o nivel de perdas de receitas do estado.</a:t>
            </a:r>
          </a:p>
          <a:p>
            <a:endParaRPr lang="pt-PT" dirty="0">
              <a:solidFill>
                <a:srgbClr val="C00000"/>
              </a:solidFill>
            </a:endParaRPr>
          </a:p>
          <a:p>
            <a:r>
              <a:rPr lang="pt-PT" dirty="0" smtClean="0">
                <a:solidFill>
                  <a:srgbClr val="C00000"/>
                </a:solidFill>
              </a:rPr>
              <a:t>Assinalar com x, alternativa de resposta  por mês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quantitativas</a:t>
            </a: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4000965"/>
            <a:ext cx="88569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C00000"/>
                </a:solidFill>
              </a:rPr>
              <a:t>Pretende-se conhecer o </a:t>
            </a:r>
            <a:r>
              <a:rPr lang="pt-PT" dirty="0" smtClean="0">
                <a:solidFill>
                  <a:srgbClr val="C00000"/>
                </a:solidFill>
              </a:rPr>
              <a:t>nº </a:t>
            </a:r>
            <a:r>
              <a:rPr lang="pt-PT" dirty="0">
                <a:solidFill>
                  <a:srgbClr val="C00000"/>
                </a:solidFill>
              </a:rPr>
              <a:t>médio de </a:t>
            </a:r>
            <a:r>
              <a:rPr lang="pt-PT" dirty="0" smtClean="0">
                <a:solidFill>
                  <a:srgbClr val="C00000"/>
                </a:solidFill>
              </a:rPr>
              <a:t>pessoal, de dias percapita </a:t>
            </a:r>
            <a:r>
              <a:rPr lang="pt-PT" dirty="0">
                <a:solidFill>
                  <a:srgbClr val="C00000"/>
                </a:solidFill>
              </a:rPr>
              <a:t>e </a:t>
            </a:r>
            <a:r>
              <a:rPr lang="pt-PT" dirty="0" smtClean="0">
                <a:solidFill>
                  <a:srgbClr val="C00000"/>
                </a:solidFill>
              </a:rPr>
              <a:t> de horas </a:t>
            </a:r>
            <a:r>
              <a:rPr lang="pt-PT" dirty="0">
                <a:solidFill>
                  <a:srgbClr val="C00000"/>
                </a:solidFill>
              </a:rPr>
              <a:t>trabalhadas </a:t>
            </a:r>
            <a:r>
              <a:rPr lang="pt-PT" dirty="0" smtClean="0">
                <a:solidFill>
                  <a:srgbClr val="C00000"/>
                </a:solidFill>
              </a:rPr>
              <a:t>percapita; </a:t>
            </a:r>
            <a:r>
              <a:rPr lang="pt-PT" dirty="0">
                <a:solidFill>
                  <a:srgbClr val="C00000"/>
                </a:solidFill>
              </a:rPr>
              <a:t>e volume de negócios por mês, de  Janeiro a Junho 2020</a:t>
            </a:r>
            <a:r>
              <a:rPr lang="pt-PT" dirty="0" smtClean="0">
                <a:solidFill>
                  <a:srgbClr val="C00000"/>
                </a:solidFill>
              </a:rPr>
              <a:t>. Fontes: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 smtClean="0">
                <a:solidFill>
                  <a:srgbClr val="C00000"/>
                </a:solidFill>
              </a:rPr>
              <a:t>Pessoal</a:t>
            </a:r>
            <a:r>
              <a:rPr lang="pt-PT" dirty="0">
                <a:solidFill>
                  <a:srgbClr val="C00000"/>
                </a:solidFill>
              </a:rPr>
              <a:t>: folha de salario,relação nominal, aviso mandado ao INSS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dirty="0">
                <a:solidFill>
                  <a:srgbClr val="C00000"/>
                </a:solidFill>
              </a:rPr>
              <a:t>Volume de negócios – factura, balancete contabilitisco, </a:t>
            </a:r>
            <a:r>
              <a:rPr lang="pt-PT" dirty="0" smtClean="0">
                <a:solidFill>
                  <a:srgbClr val="C00000"/>
                </a:solidFill>
              </a:rPr>
              <a:t>Livro de registo de venda</a:t>
            </a:r>
          </a:p>
          <a:p>
            <a:r>
              <a:rPr lang="pt-PT" dirty="0" smtClean="0">
                <a:solidFill>
                  <a:srgbClr val="C00000"/>
                </a:solidFill>
              </a:rPr>
              <a:t> </a:t>
            </a:r>
          </a:p>
          <a:p>
            <a:r>
              <a:rPr lang="pt-PT" dirty="0" smtClean="0">
                <a:solidFill>
                  <a:srgbClr val="C00000"/>
                </a:solidFill>
              </a:rPr>
              <a:t>NB:O VVN está em milhares (1000 Mt). </a:t>
            </a:r>
            <a:r>
              <a:rPr lang="pt-PT" u="sng" dirty="0" smtClean="0">
                <a:solidFill>
                  <a:srgbClr val="C00000"/>
                </a:solidFill>
              </a:rPr>
              <a:t>P.ex: se empresa facturou 15.259.030,00 Mt Deve registar 15.259,0</a:t>
            </a:r>
            <a:endParaRPr lang="pt-PT" u="sng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t-PT" dirty="0" smtClean="0">
              <a:solidFill>
                <a:srgbClr val="C0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51408"/>
              </p:ext>
            </p:extLst>
          </p:nvPr>
        </p:nvGraphicFramePr>
        <p:xfrm>
          <a:off x="179512" y="727025"/>
          <a:ext cx="8640958" cy="33079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00"/>
                <a:gridCol w="936104"/>
                <a:gridCol w="792088"/>
                <a:gridCol w="864096"/>
                <a:gridCol w="720080"/>
                <a:gridCol w="864096"/>
                <a:gridCol w="864094"/>
              </a:tblGrid>
              <a:tr h="380215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C. Principais variáveis económicas mensais referentes a 2020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583" marR="6658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Descrição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Janeiro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Fevereiro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Março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Abril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effectLst/>
                          <a:latin typeface="+mj-lt"/>
                        </a:rPr>
                        <a:t>Maio</a:t>
                      </a:r>
                      <a:endParaRPr lang="en-US" sz="1800" b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effectLst/>
                          <a:latin typeface="+mj-lt"/>
                        </a:rPr>
                        <a:t>Junho</a:t>
                      </a:r>
                      <a:endParaRPr lang="en-US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</a:tr>
              <a:tr h="261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Nº </a:t>
                      </a:r>
                      <a:r>
                        <a:rPr lang="pt-PT" sz="1800" b="0" dirty="0" smtClean="0">
                          <a:solidFill>
                            <a:schemeClr val="tx1"/>
                          </a:solidFill>
                          <a:effectLst/>
                        </a:rPr>
                        <a:t>Pessoas </a:t>
                      </a: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ao Serviço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effectLst/>
                        </a:rPr>
                        <a:t> 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effectLst/>
                        </a:rPr>
                        <a:t> 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180716">
                <a:tc>
                  <a:txBody>
                    <a:bodyPr/>
                    <a:lstStyle/>
                    <a:p>
                      <a:pPr indent="127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Homens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effectLst/>
                        </a:rPr>
                        <a:t> 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effectLst/>
                        </a:rPr>
                        <a:t> 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153280">
                <a:tc>
                  <a:txBody>
                    <a:bodyPr/>
                    <a:lstStyle/>
                    <a:p>
                      <a:pPr indent="127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Mulheres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effectLst/>
                        </a:rPr>
                        <a:t> 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effectLst/>
                        </a:rPr>
                        <a:t> 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3089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 smtClean="0">
                          <a:solidFill>
                            <a:schemeClr val="tx1"/>
                          </a:solidFill>
                          <a:effectLst/>
                        </a:rPr>
                        <a:t>Dias </a:t>
                      </a: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de trabalho por trabalhador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effectLst/>
                        </a:rPr>
                        <a:t> 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effectLst/>
                        </a:rPr>
                        <a:t> 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2129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 smtClean="0">
                          <a:solidFill>
                            <a:schemeClr val="tx1"/>
                          </a:solidFill>
                          <a:effectLst/>
                        </a:rPr>
                        <a:t>Horas </a:t>
                      </a: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Trabalhadas </a:t>
                      </a:r>
                      <a:r>
                        <a:rPr lang="pt-PT" sz="1800" b="0" dirty="0" smtClean="0">
                          <a:solidFill>
                            <a:schemeClr val="tx1"/>
                          </a:solidFill>
                          <a:effectLst/>
                        </a:rPr>
                        <a:t>por pessoal, </a:t>
                      </a: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por dia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>
                          <a:effectLst/>
                        </a:rPr>
                        <a:t> 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0" dirty="0">
                          <a:effectLst/>
                        </a:rPr>
                        <a:t> 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4039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Volume de </a:t>
                      </a:r>
                      <a:r>
                        <a:rPr lang="en-US" sz="1800" b="0" dirty="0" err="1" smtClean="0">
                          <a:solidFill>
                            <a:schemeClr val="tx1"/>
                          </a:solidFill>
                          <a:effectLst/>
                        </a:rPr>
                        <a:t>Negócios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 (1000 Mt)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 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</a:rPr>
                        <a:t> 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58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quantitativas</a:t>
            </a: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287016" y="980728"/>
            <a:ext cx="885698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>
                <a:latin typeface="Arial" panose="020B0604020202020204" pitchFamily="34" charset="0"/>
                <a:cs typeface="Arial" panose="020B0604020202020204" pitchFamily="34" charset="0"/>
              </a:rPr>
              <a:t>C. Principais variáveis económicas mensais referentes a </a:t>
            </a:r>
            <a:r>
              <a:rPr lang="pt-P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2020. Cont.</a:t>
            </a:r>
            <a:endParaRPr lang="en-US" sz="20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pt-PT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 de consistência dos dados</a:t>
            </a:r>
          </a:p>
          <a:p>
            <a:endParaRPr lang="pt-PT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Se  empresa sinalizou na pergunta 1:  regime de rotatividade, teletrabalho ou reduziu horas.etc, entao pessoal, dias de trabalho, horas de trabalho, VVN dev ser diferente zero.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a empresa pagou iva (P8:opções 1,2,3,4); </a:t>
            </a:r>
            <a:r>
              <a:rPr lang="pt-PT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NpS total &gt;0; Dias &gt;0; horas &gt;1, vvn &gt;</a:t>
            </a:r>
            <a:r>
              <a:rPr lang="pt-PT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Dificuldades de obter esses dados de vendas? ajude o gestor empresa estimar </a:t>
            </a:r>
            <a:r>
              <a:rPr lang="pt-PT" dirty="0">
                <a:latin typeface="Arial" panose="020B0604020202020204" pitchFamily="34" charset="0"/>
                <a:cs typeface="Arial" panose="020B0604020202020204" pitchFamily="34" charset="0"/>
              </a:rPr>
              <a:t>com </a:t>
            </a: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base nas </a:t>
            </a:r>
            <a:r>
              <a:rPr lang="pt-PT" dirty="0">
                <a:latin typeface="Arial" panose="020B0604020202020204" pitchFamily="34" charset="0"/>
                <a:cs typeface="Arial" panose="020B0604020202020204" pitchFamily="34" charset="0"/>
              </a:rPr>
              <a:t>suas facturações diárias ou semanais.</a:t>
            </a:r>
            <a:endParaRPr lang="pt-PT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Comércio, Indústria (2ª-sabado); Serviço Financeiros ( 2ª-6ª feira). </a:t>
            </a: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Hotelaria, restauração e similares (2ª -Domingo</a:t>
            </a:r>
            <a:r>
              <a:rPr lang="pt-PT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pt-PT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é </a:t>
            </a:r>
            <a:r>
              <a:rPr lang="pt-PT" u="sng" dirty="0" smtClean="0">
                <a:solidFill>
                  <a:srgbClr val="C00000"/>
                </a:solidFill>
              </a:rPr>
              <a:t>Pergunta respondida tambem por empresas inactivas por causa de covid19: encerradas, actividade, contrato suspenso e rescisao de contrato. Não todo periodo</a:t>
            </a:r>
            <a:endParaRPr lang="en-US" u="sng" dirty="0" smtClean="0">
              <a:solidFill>
                <a:srgbClr val="C00000"/>
              </a:solidFill>
            </a:endParaRPr>
          </a:p>
          <a:p>
            <a:pPr marL="285750" indent="-285750">
              <a:buFontTx/>
              <a:buChar char="-"/>
            </a:pPr>
            <a:endParaRPr lang="pt-PT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42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305781"/>
              </p:ext>
            </p:extLst>
          </p:nvPr>
        </p:nvGraphicFramePr>
        <p:xfrm>
          <a:off x="179512" y="727025"/>
          <a:ext cx="8784975" cy="11881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3468"/>
                <a:gridCol w="940180"/>
                <a:gridCol w="1056165"/>
                <a:gridCol w="1054408"/>
                <a:gridCol w="1056165"/>
                <a:gridCol w="938424"/>
                <a:gridCol w="1056165"/>
              </a:tblGrid>
              <a:tr h="380215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D . Volume de negocios referente </a:t>
                      </a: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a </a:t>
                      </a: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39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Descrição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Janeiro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Fevereiro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Março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Abril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effectLst/>
                          <a:latin typeface="+mj-lt"/>
                        </a:rPr>
                        <a:t>Maio</a:t>
                      </a:r>
                      <a:endParaRPr lang="en-US" sz="1800" b="1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effectLst/>
                          <a:latin typeface="+mj-lt"/>
                        </a:rPr>
                        <a:t>Junho</a:t>
                      </a:r>
                      <a:endParaRPr lang="en-US" sz="18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</a:tr>
              <a:tr h="4039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Volume de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</a:rPr>
                        <a:t>Negócios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3608" y="-28841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dirty="0" smtClean="0"/>
              <a:t>Questões quantitativas</a:t>
            </a: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71498" y="1963136"/>
            <a:ext cx="8956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C00000"/>
                </a:solidFill>
              </a:rPr>
              <a:t>Pretende-se saber o valor facturado  de Janeiro a Junho 2019. </a:t>
            </a:r>
          </a:p>
          <a:p>
            <a:r>
              <a:rPr lang="pt-PT" dirty="0" smtClean="0">
                <a:solidFill>
                  <a:srgbClr val="C00000"/>
                </a:solidFill>
              </a:rPr>
              <a:t>Fontes:Volume </a:t>
            </a:r>
            <a:r>
              <a:rPr lang="pt-PT" dirty="0">
                <a:solidFill>
                  <a:srgbClr val="C00000"/>
                </a:solidFill>
              </a:rPr>
              <a:t>de negócios – factura, balancete contabilitisco, estimativas com gestor</a:t>
            </a:r>
            <a:endParaRPr lang="en-US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latin typeface="Arial" panose="020B0604020202020204" pitchFamily="34" charset="0"/>
                <a:cs typeface="Arial" panose="020B0604020202020204" pitchFamily="34" charset="0"/>
              </a:rPr>
              <a:t>Dificuldades de obter esses dados de vendas? ajude o gestor nas estimativas com base nas suas facturações diárias ou semanais.</a:t>
            </a:r>
            <a:endParaRPr lang="pt-PT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pt-PT" dirty="0" smtClean="0">
                <a:solidFill>
                  <a:srgbClr val="C00000"/>
                </a:solidFill>
              </a:rPr>
              <a:t>Comércio</a:t>
            </a:r>
            <a:r>
              <a:rPr lang="pt-PT" dirty="0">
                <a:solidFill>
                  <a:srgbClr val="C00000"/>
                </a:solidFill>
              </a:rPr>
              <a:t>, Indústria (2ª-sabado); Serviço Financeiros ( 2ª-6ª feira). </a:t>
            </a:r>
          </a:p>
          <a:p>
            <a:pPr marL="285750" indent="-285750">
              <a:buFontTx/>
              <a:buChar char="-"/>
            </a:pPr>
            <a:r>
              <a:rPr lang="pt-PT" dirty="0">
                <a:solidFill>
                  <a:srgbClr val="C00000"/>
                </a:solidFill>
              </a:rPr>
              <a:t>Hotelaria, restauração e similares (2ª-Domingo)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934065"/>
              </p:ext>
            </p:extLst>
          </p:nvPr>
        </p:nvGraphicFramePr>
        <p:xfrm>
          <a:off x="207384" y="3627358"/>
          <a:ext cx="8640960" cy="15589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193"/>
                <a:gridCol w="1008112"/>
                <a:gridCol w="1368152"/>
                <a:gridCol w="864096"/>
                <a:gridCol w="1512168"/>
                <a:gridCol w="2160239"/>
              </a:tblGrid>
              <a:tr h="244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E. CONTACTOS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 gridSpan="5"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Nome </a:t>
                      </a: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da Pessoa </a:t>
                      </a: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entrevistada: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25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Função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Telefone 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Telefone 2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  <a:tr h="2022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Nome </a:t>
                      </a:r>
                      <a:r>
                        <a:rPr lang="pt-PT" sz="1800" dirty="0" smtClean="0">
                          <a:solidFill>
                            <a:schemeClr val="tx1"/>
                          </a:solidFill>
                          <a:effectLst/>
                        </a:rPr>
                        <a:t>entrevistador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chemeClr val="tx1"/>
                          </a:solidFill>
                          <a:effectLst/>
                        </a:rPr>
                        <a:t>Data             /                         /2020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1256" y="5301208"/>
            <a:ext cx="8875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C00000"/>
                </a:solidFill>
              </a:rPr>
              <a:t>Pretende-se saber  o nome do respondente, sua função e contactos para possivel contacto, correcção dos dados </a:t>
            </a:r>
          </a:p>
          <a:p>
            <a:r>
              <a:rPr lang="pt-PT" dirty="0" smtClean="0">
                <a:solidFill>
                  <a:srgbClr val="C00000"/>
                </a:solidFill>
              </a:rPr>
              <a:t>Necessário também nome do técnico que entrevistou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59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980728"/>
            <a:ext cx="5976664" cy="38884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4869159"/>
            <a:ext cx="5976664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95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1520" y="692696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50000"/>
              </a:lnSpc>
              <a:spcAft>
                <a:spcPts val="0"/>
              </a:spcAft>
              <a:tabLst>
                <a:tab pos="-457200" algn="l"/>
              </a:tabLst>
            </a:pPr>
            <a:r>
              <a:rPr lang="pt-PT" b="1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Objectivo </a:t>
            </a:r>
            <a:r>
              <a:rPr lang="pt-PT" b="1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Geral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b="1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 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Obter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informação estatística sobre as mudanças conjunturais e estruturais do sector empresarial do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País face a vigência do estado de emergencia decretada por causa da pandemia de Covid 19, desde Abril 2020.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 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pt-PT" b="1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Objectivos específicos: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 </a:t>
            </a:r>
            <a:endParaRPr lang="en-US" b="1" dirty="0" smtClean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Conhecer o nº de empresas, total e por sector, afectadas pela covid-19;</a:t>
            </a:r>
            <a:endParaRPr lang="en-US" b="1" dirty="0" smtClean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Conhecer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o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nº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de pessoas ao serviço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total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 por sector, afectadas pela covid-19;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Produzir informação estatística básica que permita medir as perdas de receitas nas empresas;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Medir as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receitas, impostos e taxas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pagas ao estado;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Conhecer expectativas do sector empresarial relativamente à procura, emprego, produção e preços.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Recolher outra informação estatística relevante para medir o impacto na economia nacional.</a:t>
            </a:r>
            <a:endParaRPr lang="en-US" b="1" dirty="0">
              <a:effectLst/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19672" y="-243408"/>
            <a:ext cx="5292080" cy="713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-457200" algn="l"/>
              </a:tabLst>
            </a:pPr>
            <a:r>
              <a:rPr lang="pt-PT" sz="3000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Objectivos do inquérito</a:t>
            </a:r>
            <a:endParaRPr lang="en-US" sz="3000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93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764704"/>
            <a:ext cx="8496944" cy="5180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lnSpc>
                <a:spcPct val="150000"/>
              </a:lnSpc>
              <a:spcAft>
                <a:spcPts val="800"/>
              </a:spcAft>
            </a:pPr>
            <a:r>
              <a:rPr lang="pt-PT" spc="-10" dirty="0" smtClean="0">
                <a:latin typeface="+mj-lt"/>
                <a:ea typeface="MS Mincho"/>
                <a:cs typeface="Times New Roman" panose="02020603050405020304" pitchFamily="18" charset="0"/>
              </a:rPr>
              <a:t>  </a:t>
            </a:r>
            <a:endParaRPr lang="en-US" b="1" dirty="0" smtClean="0">
              <a:latin typeface="Calibri" panose="020F0502020204030204" pitchFamily="34" charset="0"/>
              <a:ea typeface="MS Mincho"/>
              <a:cs typeface="Calibri" panose="020F0502020204030204" pitchFamily="3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r>
              <a:rPr lang="pt-PT" spc="-1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Fornecer informação estatística </a:t>
            </a: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fiavel e oportuna ao Governo, parceiros e outros utilizadores para definir, planificar, avaliar politicas e estratégias </a:t>
            </a:r>
            <a:r>
              <a:rPr lang="pt-PT" spc="-1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de </a:t>
            </a: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acção face a pandemia de covid-19;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No aspecto de pessoal ocupado nas empresas: Disponibilizar dados desagregados na perspectiva de género que permitam monitorar as pessoas ao serviço mais afectadas; </a:t>
            </a:r>
            <a:endParaRPr lang="en-US" b="1" dirty="0" smtClean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No aspecto de actividade económica:Fornecer </a:t>
            </a:r>
            <a:r>
              <a:rPr lang="pt-PT" spc="-1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dados de base para monitoria e avaliação, disponibilizando informação por </a:t>
            </a: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secção da </a:t>
            </a:r>
            <a:r>
              <a:rPr lang="pt-PT" spc="-1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CAE Rev2;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Disponibilizar outra informação </a:t>
            </a:r>
            <a:r>
              <a:rPr lang="pt-PT" spc="-1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que permita aprofundar estudos mais complexos. 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Actualizar o FUE.</a:t>
            </a:r>
            <a:endParaRPr lang="en-US" b="1" dirty="0">
              <a:effectLst/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63688" y="-243408"/>
            <a:ext cx="500404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-457200" algn="l"/>
              </a:tabLst>
            </a:pPr>
            <a:r>
              <a:rPr lang="pt-PT" sz="3000" b="1" spc="-10" dirty="0">
                <a:ea typeface="MS Mincho"/>
                <a:cs typeface="Times New Roman" panose="02020603050405020304" pitchFamily="18" charset="0"/>
              </a:rPr>
              <a:t>Importância do </a:t>
            </a:r>
            <a:r>
              <a:rPr lang="pt-PT" sz="3000" b="1" spc="-10" dirty="0" smtClean="0">
                <a:ea typeface="MS Mincho"/>
                <a:cs typeface="Times New Roman" panose="02020603050405020304" pitchFamily="18" charset="0"/>
              </a:rPr>
              <a:t>Inquérito</a:t>
            </a:r>
            <a:endParaRPr lang="en-US" sz="3000" b="1" dirty="0"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36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479" y="670630"/>
            <a:ext cx="8582985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  <a:tabLst>
                <a:tab pos="-457200" algn="l"/>
              </a:tabLst>
            </a:pPr>
            <a:r>
              <a:rPr lang="pt-PT" spc="-1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  </a:t>
            </a:r>
            <a:endParaRPr lang="en-US" sz="1600" b="1" dirty="0" smtClean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Conhecido o nº de empresas, por sector de actividade, directa ou indirectamente afectadas pela covid-19. </a:t>
            </a:r>
            <a:endParaRPr lang="en-US" b="1" dirty="0" smtClean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Conhecido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o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nº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de pessoas ao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serviço afectado,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por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género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pela covid-19;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Conhecido o valor de receitas que o estado não arrecadou; 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Conhecidas as expectativas do sector empresarial para os três meses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seguintes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Elaborados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quadros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estatísticos sectoriais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sobre as variáveis de estudo mais importantes;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Realizadas análises e estudos que permitirão melhor compreender as medidas tomadas pelas empresas e pelo governo;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Disseminados os resultados do inquérito </a:t>
            </a:r>
            <a:r>
              <a:rPr lang="pt-PT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ao </a:t>
            </a:r>
            <a:r>
              <a:rPr lang="pt-PT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nível nacional.</a:t>
            </a:r>
            <a:endParaRPr lang="en-US" b="1" dirty="0">
              <a:effectLst/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79712" y="0"/>
            <a:ext cx="426110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  <a:tabLst>
                <a:tab pos="-457200" algn="l"/>
              </a:tabLst>
            </a:pPr>
            <a:r>
              <a:rPr lang="pt-PT" sz="3000" b="1" spc="-1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Resultados esperados</a:t>
            </a:r>
            <a:endParaRPr lang="en-US" sz="3000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43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836712"/>
            <a:ext cx="83529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r>
              <a:rPr lang="pt-PT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População alvo</a:t>
            </a: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: empresas activas; as não activas devem ser substituidas por critérios apropriados (Dimensão e CAE)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r>
              <a:rPr lang="pt-PT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Período de referência :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-457200" algn="l"/>
              </a:tabLst>
            </a:pP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para questões quantitativas=primeiros 6 meses de 2020 (Janeiro a Junho). 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-457200" algn="l"/>
              </a:tabLst>
            </a:pP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Para as questões de opinião =período homólogo de 2019 e os três meses seguintes (Julho, Agosto e Setembro). </a:t>
            </a: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114550" indent="-28575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endParaRPr lang="en-US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r>
              <a:rPr lang="pt-PT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Período de administração do inquérito: 22 </a:t>
            </a: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de </a:t>
            </a:r>
            <a:r>
              <a:rPr lang="pt-PT" spc="-1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Junho a 4 de Julho</a:t>
            </a: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, </a:t>
            </a:r>
            <a:r>
              <a:rPr lang="pt-PT" dirty="0">
                <a:latin typeface="Arial" panose="020B0604020202020204" pitchFamily="34" charset="0"/>
                <a:cs typeface="Arial" panose="020B0604020202020204" pitchFamily="34" charset="0"/>
              </a:rPr>
              <a:t>das 8:17 horas, 2ª a </a:t>
            </a:r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6ª feira, </a:t>
            </a: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em </a:t>
            </a:r>
            <a:r>
              <a:rPr lang="pt-PT" spc="-1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todas as </a:t>
            </a: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províncias. 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r>
              <a:rPr lang="pt-PT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No fim de cada dia, haverá balanço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latin typeface="+mj-lt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-457200" algn="l"/>
              </a:tabLst>
            </a:pPr>
            <a:endParaRPr lang="en-US" b="1" dirty="0"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36220" y="11266"/>
            <a:ext cx="336213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0"/>
              </a:spcAft>
            </a:pPr>
            <a:r>
              <a:rPr lang="pt-PT" sz="3000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Metodologia</a:t>
            </a:r>
            <a:endParaRPr lang="en-US" sz="3000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89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836712"/>
            <a:ext cx="864096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300" b="1" dirty="0" smtClean="0">
                <a:solidFill>
                  <a:srgbClr val="C00000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Técnicas da Recolha de dados</a:t>
            </a:r>
            <a:endParaRPr lang="pt-PT" sz="2300" b="1" dirty="0">
              <a:solidFill>
                <a:srgbClr val="C00000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Com covid-19, recomenda-se Inquérito auto-administrado : on-line, email - sem 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intervenção de 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inquiridor.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100" dirty="0" smtClean="0">
              <a:latin typeface="+mn-lt"/>
              <a:ea typeface="MS Mincho"/>
              <a:cs typeface="Times New Roman" panose="02020603050405020304" pitchFamily="18" charset="0"/>
            </a:endParaRPr>
          </a:p>
          <a:p>
            <a:r>
              <a:rPr lang="pt-PT" sz="2100" b="1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Vantagem     </a:t>
            </a:r>
          </a:p>
          <a:p>
            <a:r>
              <a:rPr lang="pt-PT" sz="2100" b="1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 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contacto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físico 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minimizado entre pessoas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Seguro, barato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 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pode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chegar 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a muitas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empresas em pouco tempo. </a:t>
            </a:r>
            <a:endParaRPr lang="pt-PT" sz="2100" dirty="0" smtClean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100" dirty="0" smtClean="0">
              <a:latin typeface="+mn-lt"/>
              <a:ea typeface="MS Mincho"/>
              <a:cs typeface="Times New Roman" panose="02020603050405020304" pitchFamily="18" charset="0"/>
            </a:endParaRPr>
          </a:p>
          <a:p>
            <a:r>
              <a:rPr lang="pt-PT" sz="2100" b="1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Desvantagens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100" dirty="0" smtClean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Baixa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taxa 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resposta: nem sempre chega destinatário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certo 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(e-mail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desatualizado, pasta de 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spam, etc);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Inquirido pode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não 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responder a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tempo ou de forma alguma. </a:t>
            </a:r>
            <a:endParaRPr lang="pt-PT" sz="2100" dirty="0" smtClean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Qualidade de resposta questionável:   não resposta parcial, </a:t>
            </a:r>
            <a:r>
              <a:rPr lang="pt-PT" sz="21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interpretar mal as perguntas</a:t>
            </a:r>
            <a:r>
              <a:rPr lang="pt-PT" sz="21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. </a:t>
            </a:r>
            <a:endParaRPr lang="en-US" sz="2100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12328" y="95845"/>
            <a:ext cx="336213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0"/>
              </a:spcAft>
            </a:pPr>
            <a:r>
              <a:rPr lang="pt-PT" sz="3000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Metodologia</a:t>
            </a:r>
            <a:endParaRPr lang="en-US" sz="3000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2412328" y="4077072"/>
            <a:ext cx="4846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1907704" y="2420888"/>
            <a:ext cx="397210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18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44295" y="54651"/>
            <a:ext cx="336213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0"/>
              </a:spcAft>
            </a:pPr>
            <a:r>
              <a:rPr lang="pt-PT" sz="3000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Metodologia</a:t>
            </a:r>
            <a:endParaRPr lang="en-US" sz="3000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4737" y="3848503"/>
            <a:ext cx="6888594" cy="565806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500" b="1" dirty="0" smtClean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Inquérito directo por questionário</a:t>
            </a:r>
            <a:endParaRPr lang="pt-PT" sz="2500" b="1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59832" y="5415026"/>
            <a:ext cx="2431499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300" b="1" dirty="0" smtClean="0">
                <a:solidFill>
                  <a:schemeClr val="tx1"/>
                </a:solidFill>
                <a:ea typeface="MS Mincho"/>
                <a:cs typeface="Times New Roman" panose="02020603050405020304" pitchFamily="18" charset="0"/>
              </a:rPr>
              <a:t>Auto preenchimento</a:t>
            </a:r>
            <a:endParaRPr lang="pt-PT" sz="2300" b="1" dirty="0">
              <a:solidFill>
                <a:schemeClr val="tx1"/>
              </a:solidFill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43249" y="5450112"/>
            <a:ext cx="1774732" cy="65546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300" b="1" dirty="0" smtClean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Face to face</a:t>
            </a:r>
            <a:endParaRPr lang="pt-PT" sz="2300" b="1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3874907" y="4425195"/>
            <a:ext cx="649540" cy="96824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731389" y="5396093"/>
            <a:ext cx="1860455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500" b="1" dirty="0" smtClean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Telefone</a:t>
            </a:r>
            <a:endParaRPr lang="pt-PT" sz="2500" b="1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27" name="Down Arrow 26"/>
          <p:cNvSpPr/>
          <p:nvPr/>
        </p:nvSpPr>
        <p:spPr>
          <a:xfrm>
            <a:off x="6372199" y="4425194"/>
            <a:ext cx="720080" cy="968245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/>
        </p:nvSpPr>
        <p:spPr>
          <a:xfrm>
            <a:off x="1434076" y="4425194"/>
            <a:ext cx="689652" cy="1024917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11514" y="821408"/>
            <a:ext cx="851504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>
                <a:solidFill>
                  <a:srgbClr val="C00000"/>
                </a:solidFill>
                <a:ea typeface="MS Mincho"/>
                <a:cs typeface="Times New Roman" panose="02020603050405020304" pitchFamily="18" charset="0"/>
              </a:rPr>
              <a:t>Técnicas da Recolha de dados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900" dirty="0">
                <a:ea typeface="MS Mincho"/>
                <a:cs typeface="Times New Roman" panose="02020603050405020304" pitchFamily="18" charset="0"/>
              </a:rPr>
              <a:t>Inquérito por telefone. Pode ser mais adequado para </a:t>
            </a:r>
            <a:r>
              <a:rPr lang="pt-PT" sz="1900" dirty="0" smtClean="0">
                <a:ea typeface="MS Mincho"/>
                <a:cs typeface="Times New Roman" panose="02020603050405020304" pitchFamily="18" charset="0"/>
              </a:rPr>
              <a:t>micro e pequenas empresas  </a:t>
            </a:r>
            <a:r>
              <a:rPr lang="pt-PT" sz="1900" dirty="0">
                <a:ea typeface="MS Mincho"/>
                <a:cs typeface="Times New Roman" panose="02020603050405020304" pitchFamily="18" charset="0"/>
              </a:rPr>
              <a:t>não acessiveis em email e internet.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900" dirty="0">
                <a:ea typeface="MS Mincho"/>
                <a:cs typeface="Times New Roman" panose="02020603050405020304" pitchFamily="18" charset="0"/>
              </a:rPr>
              <a:t>Inquiridor pode explicar questões e cada pergunta pode ser respondido.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900" b="1" dirty="0">
                <a:ea typeface="MS Mincho"/>
                <a:cs typeface="Times New Roman" panose="02020603050405020304" pitchFamily="18" charset="0"/>
              </a:rPr>
              <a:t>Desvantagens</a:t>
            </a:r>
            <a:r>
              <a:rPr lang="pt-PT" sz="1900" dirty="0">
                <a:ea typeface="MS Mincho"/>
                <a:cs typeface="Times New Roman" panose="02020603050405020304" pitchFamily="18" charset="0"/>
              </a:rPr>
              <a:t>: </a:t>
            </a:r>
            <a:r>
              <a:rPr lang="pt-PT" sz="1900" dirty="0" smtClean="0">
                <a:ea typeface="MS Mincho"/>
                <a:cs typeface="Times New Roman" panose="02020603050405020304" pitchFamily="18" charset="0"/>
              </a:rPr>
              <a:t>Recolha Lenta de </a:t>
            </a:r>
            <a:r>
              <a:rPr lang="pt-PT" sz="1900" dirty="0">
                <a:ea typeface="MS Mincho"/>
                <a:cs typeface="Times New Roman" panose="02020603050405020304" pitchFamily="18" charset="0"/>
              </a:rPr>
              <a:t>dados e custos mais altos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1900" dirty="0">
              <a:ea typeface="MS Mincho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900" dirty="0">
                <a:ea typeface="MS Mincho"/>
                <a:cs typeface="Times New Roman" panose="02020603050405020304" pitchFamily="18" charset="0"/>
              </a:rPr>
              <a:t>No entanto, para nosso inquérito usaremos o método de </a:t>
            </a:r>
            <a:r>
              <a:rPr lang="pt-PT" sz="1900" dirty="0">
                <a:solidFill>
                  <a:srgbClr val="C00000"/>
                </a:solidFill>
                <a:ea typeface="MS Mincho"/>
                <a:cs typeface="Times New Roman" panose="02020603050405020304" pitchFamily="18" charset="0"/>
              </a:rPr>
              <a:t>inquérito directo (porta a porta, com o necessário protocolo de biosegurança anti covid: </a:t>
            </a:r>
            <a:r>
              <a:rPr lang="pt-PT" sz="1900" u="sng" dirty="0">
                <a:solidFill>
                  <a:srgbClr val="C00000"/>
                </a:solidFill>
                <a:ea typeface="MS Mincho"/>
                <a:cs typeface="Times New Roman" panose="02020603050405020304" pitchFamily="18" charset="0"/>
              </a:rPr>
              <a:t>uso de máscara, distanciamento de 2 mestros)  E EM ULTIMO CASO POR TELEFONE</a:t>
            </a:r>
          </a:p>
        </p:txBody>
      </p:sp>
    </p:spTree>
    <p:extLst>
      <p:ext uri="{BB962C8B-B14F-4D97-AF65-F5344CB8AC3E}">
        <p14:creationId xmlns:p14="http://schemas.microsoft.com/office/powerpoint/2010/main" val="252174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12874" y="74081"/>
            <a:ext cx="336213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0"/>
              </a:spcAft>
            </a:pPr>
            <a:r>
              <a:rPr lang="pt-PT" sz="3000" b="1" spc="-1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Metodologia</a:t>
            </a:r>
            <a:endParaRPr lang="en-US" sz="3000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1343636"/>
            <a:ext cx="1640309" cy="2129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Quem deve responder o </a:t>
            </a:r>
            <a:r>
              <a:rPr lang="pt-PT" sz="2000" dirty="0" smtClean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inquérito?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51504" y="1058420"/>
            <a:ext cx="1872208" cy="1293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2300" dirty="0" smtClean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algn="ctr"/>
            <a:r>
              <a:rPr lang="pt-PT" sz="2000" dirty="0" smtClean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Gestor/proprietário/Representante</a:t>
            </a:r>
            <a:endParaRPr lang="pt-PT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36160" y="2924943"/>
            <a:ext cx="2102895" cy="15026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2300" dirty="0" smtClean="0">
              <a:ea typeface="MS Mincho"/>
              <a:cs typeface="Times New Roman" panose="02020603050405020304" pitchFamily="18" charset="0"/>
            </a:endParaRPr>
          </a:p>
          <a:p>
            <a:pPr algn="ctr"/>
            <a:r>
              <a:rPr lang="pt-PT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Alguém </a:t>
            </a:r>
            <a:r>
              <a:rPr 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 capacidade de decisão ao nível de </a:t>
            </a:r>
            <a:r>
              <a:rPr lang="pt-PT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</a:t>
            </a:r>
            <a:endParaRPr lang="pt-PT" dirty="0">
              <a:solidFill>
                <a:schemeClr val="tx1"/>
              </a:solidFill>
              <a:ea typeface="MS Mincho"/>
              <a:cs typeface="Times New Roman" panose="02020603050405020304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79512" y="4649102"/>
            <a:ext cx="8725932" cy="158820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30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PT" sz="3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Importante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pt-PT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carta-oficio,telefonema para médias e grandes empresas, espírito de negociação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pt-PT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Confidencialidade de dados de cada empresa, garantida por Lei 7/96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sz="25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04048" y="966849"/>
            <a:ext cx="3901396" cy="3460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gestor </a:t>
            </a:r>
            <a:r>
              <a:rPr lang="pt-PT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marcar </a:t>
            </a:r>
            <a:r>
              <a:rPr lang="pt-PT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outro </a:t>
            </a:r>
            <a:r>
              <a:rPr lang="pt-PT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horário? </a:t>
            </a:r>
            <a:r>
              <a:rPr lang="pt-PT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técnico </a:t>
            </a:r>
            <a:r>
              <a:rPr 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DPINE deverá estar disponível para  fazer entrevista.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Dificuldades inquérito presencial? </a:t>
            </a:r>
            <a:r>
              <a:rPr lang="pt-PT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inquérito por telefone e, em último caso, auto-preenchimento e posterior recolha, num intervalo não superior a 48 horas. </a:t>
            </a:r>
          </a:p>
        </p:txBody>
      </p:sp>
      <p:sp>
        <p:nvSpPr>
          <p:cNvPr id="8" name="Down Arrow 7"/>
          <p:cNvSpPr/>
          <p:nvPr/>
        </p:nvSpPr>
        <p:spPr>
          <a:xfrm>
            <a:off x="2855088" y="2497991"/>
            <a:ext cx="708799" cy="37508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914514" y="1556792"/>
            <a:ext cx="410573" cy="720080"/>
          </a:xfrm>
          <a:prstGeom prst="rightArrow">
            <a:avLst>
              <a:gd name="adj1" fmla="val 50000"/>
              <a:gd name="adj2" fmla="val 6199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2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para PPT (2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para PPT</Template>
  <TotalTime>1134</TotalTime>
  <Words>2250</Words>
  <Application>Microsoft Office PowerPoint</Application>
  <PresentationFormat>On-screen Show (4:3)</PresentationFormat>
  <Paragraphs>557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Arial Black</vt:lpstr>
      <vt:lpstr>Calibri</vt:lpstr>
      <vt:lpstr>Cambria</vt:lpstr>
      <vt:lpstr>MS Mincho</vt:lpstr>
      <vt:lpstr>Symbol</vt:lpstr>
      <vt:lpstr>Times New Roman</vt:lpstr>
      <vt:lpstr>Wingdings</vt:lpstr>
      <vt:lpstr>Template para PPT (2)</vt:lpstr>
      <vt:lpstr>PowerPoint Presentation</vt:lpstr>
      <vt:lpstr>Estrutura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Introdução à gestão de projetos</dc:title>
  <dc:creator>Cossa, Alberto Francisco</dc:creator>
  <cp:lastModifiedBy>Cossa, Alberto Francisco</cp:lastModifiedBy>
  <cp:revision>103</cp:revision>
  <dcterms:created xsi:type="dcterms:W3CDTF">2016-08-24T05:54:00Z</dcterms:created>
  <dcterms:modified xsi:type="dcterms:W3CDTF">2020-06-16T11:55:46Z</dcterms:modified>
</cp:coreProperties>
</file>